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9BF37-E5DD-46C9-8D4B-32C3692F2F3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E02A-9CB6-4BDE-9F56-D709BFBAE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আছে তবে স্লাইড শো ওপেন করতে 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বাটন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  স্লাইড শো ওপেন করুন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ভিডিওটি দেখিয়ে প্রশ্ন করবেন কি দেখলে? এরপর ছবিগুলো দেখিয়ে  শিক্ষক শিক্ষার্থীদের প্রশ্ন করবেন  চিত্রের সব প্রাণিগুলোর কী মেরুদন্ড আছে ?এরা সবাই কী একই শ্রেণির ? পাঠ ঘোষণা ২-৩ মিঃ নির্ধারণ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উপস্থাপন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-১৫-২০ মি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 দেখিয়ে শিক্ষার্থীদের মধ্যে থেকে উত্তর  বের করে আনার চেষ্টা করতে হবে । প্রয়োজনে  শিক্ষক সহায়তা  করবেন । এক্ষেত্রে শিক্ষক বাস্তব উদাহরণ হিসেবে বিভিন্ন প্রকার মাছ দেখাতে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উদাহরণ হিসেবে কুনোব্যাঙ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দেখাতে পারেন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এক্ষেত্রে শিক্ষক শিক্ষার্থীদের সহায়তায় বোর্ডে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মেরুদন্ডী প্রাণীর শ্রেণিবিন্যাস লিখাতে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2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 কাজ </a:t>
            </a:r>
            <a:r>
              <a:rPr lang="bn-BD" dirty="0" smtClean="0"/>
              <a:t>প্রতি </a:t>
            </a:r>
            <a:r>
              <a:rPr lang="bn-BD" dirty="0" smtClean="0"/>
              <a:t>দলকে কাজ সম্পাদনের জন্য </a:t>
            </a:r>
            <a:r>
              <a:rPr lang="bn-BD" baseline="0" dirty="0" smtClean="0"/>
              <a:t> ২ মি সময় দেয়া হবে । এরপর কাজ শেষে প্রতিদলের দলনেতা কর্তৃক  ব্ল্যাক বোর্ডে </a:t>
            </a:r>
            <a:r>
              <a:rPr lang="bn-BD" baseline="0" dirty="0" smtClean="0"/>
              <a:t>উপস্থাপন এ প্রতিদল সময় পাবে ২ মিঃ।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smtClean="0"/>
              <a:t>ছকটি</a:t>
            </a:r>
            <a:r>
              <a:rPr lang="bn-BD" baseline="0" smtClean="0"/>
              <a:t> শিক্ষক শিক্ষার্থীদের সরবরাহ 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২৯-০৯-২০১৪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image" Target="../media/image4.gif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0593" y="3200400"/>
            <a:ext cx="6934200" cy="14478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Dark_hen_eat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667000"/>
            <a:ext cx="2438400" cy="2133600"/>
          </a:xfrm>
          <a:prstGeom prst="rect">
            <a:avLst/>
          </a:prstGeom>
          <a:noFill/>
        </p:spPr>
      </p:pic>
      <p:pic>
        <p:nvPicPr>
          <p:cNvPr id="3" name="Picture 2" descr="C:\Documents and Settings\User\My Documents\Downloads\_MG_3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28956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7800" y="304800"/>
            <a:ext cx="6248400" cy="7620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animated\Org2012050106031022400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62000"/>
            <a:ext cx="2895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User\My Documents\Downloads\penguin-parade-wall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23069"/>
            <a:ext cx="2971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User\My Documents\Downloads\duck-egg-blues.jpg"/>
          <p:cNvPicPr>
            <a:picLocks noChangeAspect="1" noChangeArrowheads="1"/>
          </p:cNvPicPr>
          <p:nvPr/>
        </p:nvPicPr>
        <p:blipFill>
          <a:blip r:embed="rId6"/>
          <a:srcRect r="22581"/>
          <a:stretch>
            <a:fillRect/>
          </a:stretch>
        </p:blipFill>
        <p:spPr bwMode="auto">
          <a:xfrm rot="5400000">
            <a:off x="6074227" y="3667266"/>
            <a:ext cx="2481944" cy="274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F:\animated\easterchick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41097"/>
            <a:ext cx="2514601" cy="239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User\My Documents\Downloads\Hen_with_chick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1355" y="5000930"/>
            <a:ext cx="1833563" cy="10191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32162" y="762000"/>
            <a:ext cx="3352799" cy="9906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পক্ষী শ্রে</a:t>
            </a:r>
            <a:r>
              <a:rPr lang="bn-IN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39" y="3316979"/>
            <a:ext cx="27591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দেহ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দিয়ে আবৃত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3272135"/>
            <a:ext cx="345743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বেশির ভাগ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27967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কিছু পাখি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উড়তে পারে না</a:t>
            </a:r>
            <a:endParaRPr lang="en-US" sz="28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20203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ডিম পাড়ে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,ডিম ফুটে বাচ্চা হয়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598" y="1295400"/>
            <a:ext cx="2743202" cy="1976735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875 L -0.04184 -0.0187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4191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প্রানীগুলিতে কী কী বৈশিষ্ট্য দেখতে পাচ্ছ?   </a:t>
            </a: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User\My Documents\Downloads\manWalk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214312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User\My Documents\Downloads\r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828800"/>
            <a:ext cx="310038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User\My Documents\Downloads\TH06_OPED_COW_88515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4290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820" y="5287090"/>
            <a:ext cx="4000500" cy="9541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বুদ্ধিমান, এদের </a:t>
            </a:r>
            <a:r>
              <a:rPr lang="bn-BD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মস্তিস্ক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বেশ </a:t>
            </a:r>
            <a:r>
              <a:rPr lang="bn-BD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554276"/>
            <a:ext cx="4267200" cy="6805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 শ্রেনী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10200"/>
            <a:ext cx="304800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2400" b="1" dirty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লোম </a:t>
            </a:r>
            <a:r>
              <a:rPr lang="bn-BD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থাকে, </a:t>
            </a:r>
            <a:endParaRPr lang="bn-IN" sz="2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বাচ্চা </a:t>
            </a:r>
            <a:r>
              <a:rPr lang="bn-BD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দুধ খেয়ে বড়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81600" y="337066"/>
            <a:ext cx="2438400" cy="2209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943600" y="3124200"/>
            <a:ext cx="2286000" cy="2209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4572000"/>
            <a:ext cx="2362200" cy="2133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3200400"/>
            <a:ext cx="2438400" cy="21336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304800"/>
            <a:ext cx="2362200" cy="21336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752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3988" y="201346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7492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120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পক্ষী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405" y="464808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স্তন্যপায়ী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133600"/>
            <a:ext cx="2514600" cy="2133600"/>
            <a:chOff x="3048000" y="2133600"/>
            <a:chExt cx="2514600" cy="2133600"/>
          </a:xfrm>
        </p:grpSpPr>
        <p:sp>
          <p:nvSpPr>
            <p:cNvPr id="13" name="Oval 12"/>
            <p:cNvSpPr/>
            <p:nvPr/>
          </p:nvSpPr>
          <p:spPr>
            <a:xfrm>
              <a:off x="3048000" y="2133600"/>
              <a:ext cx="2514600" cy="21336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2590800"/>
              <a:ext cx="17526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>
                  <a:gd name="adj" fmla="val 20000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মেরুদন্ডী প্রা</a:t>
              </a:r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 শ্রে</a:t>
              </a:r>
              <a:r>
                <a:rPr lang="bn-IN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বিভাগ </a:t>
              </a:r>
              <a:endParaRPr lang="en-US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2" descr="C:\Documents and Settings\User\My Documents\Downloads\baby-d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664" y="4876799"/>
            <a:ext cx="1926336" cy="129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3" descr="C:\Documents and Settings\User\My Documents\Downloads\Cobra-sn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376" y="3559548"/>
            <a:ext cx="1828800" cy="108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C:\Documents and Settings\User\My Documents\Downloads\9717612-bones-of-a-skeleton-of-f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"/>
            <a:ext cx="1569034" cy="1049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5" descr="F:\animated\animated20fro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762000"/>
            <a:ext cx="1828800" cy="1359932"/>
          </a:xfrm>
          <a:prstGeom prst="rect">
            <a:avLst/>
          </a:prstGeom>
          <a:noFill/>
        </p:spPr>
      </p:pic>
      <p:pic>
        <p:nvPicPr>
          <p:cNvPr id="19" name="Picture 6" descr="F:\animated\fish06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381000"/>
            <a:ext cx="1274064" cy="1276350"/>
          </a:xfrm>
          <a:prstGeom prst="rect">
            <a:avLst/>
          </a:prstGeom>
          <a:noFill/>
        </p:spPr>
      </p:pic>
      <p:pic>
        <p:nvPicPr>
          <p:cNvPr id="20" name="Picture 7" descr="C:\Documents and Settings\User\My Documents\Downloads\cow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5041" y="3660573"/>
            <a:ext cx="1775117" cy="108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56551" y="6412848"/>
            <a:ext cx="1676400" cy="365125"/>
          </a:xfrm>
        </p:spPr>
        <p:txBody>
          <a:bodyPr/>
          <a:lstStyle/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781300" cy="533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67664"/>
              </p:ext>
            </p:extLst>
          </p:nvPr>
        </p:nvGraphicFramePr>
        <p:xfrm>
          <a:off x="419669" y="1219200"/>
          <a:ext cx="8305800" cy="544309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590800"/>
                <a:gridCol w="5715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BD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5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কাজ: </a:t>
                      </a:r>
                      <a:endParaRPr lang="en-US" sz="5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1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85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0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402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41">
                <a:tc>
                  <a:txBody>
                    <a:bodyPr/>
                    <a:lstStyle/>
                    <a:p>
                      <a:pPr algn="ctr"/>
                      <a:endParaRPr lang="en-US" sz="40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8900" y="750332"/>
            <a:ext cx="2324100" cy="3693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২+১০  মিঃ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925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Documents and Settings\User\My Documents\Downloads\Birds-of-Eden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02123" y="3222669"/>
            <a:ext cx="28194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Documents and Settings\User\My Documents\Downloads\2-2-48-common-ostrich-struthio-camelus-by-bob-n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123" y="5057962"/>
            <a:ext cx="2743200" cy="93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Documents and Settings\User\My Documents\Downloads\url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123" y="2319221"/>
            <a:ext cx="28194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Documents and Settings\User\My Documents\Downloads\pickerel-frog-three-qu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2123" y="4060869"/>
            <a:ext cx="2743200" cy="967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196687" y="1228495"/>
            <a:ext cx="452878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ক-ঘ দল </a:t>
            </a:r>
            <a:r>
              <a:rPr lang="bn-IN" sz="32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প্রতিটি শ্রেণির </a:t>
            </a:r>
            <a:r>
              <a:rPr lang="bn-BD" sz="3200" b="1" dirty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200" b="1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608573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শ্রে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 ছক তৈরি কর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406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3213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2357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701" y="599340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5638800"/>
            <a:ext cx="1524000" cy="1219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 flipH="1" flipV="1">
            <a:off x="265906" y="5448300"/>
            <a:ext cx="1296194" cy="305594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5638800"/>
            <a:ext cx="1066800" cy="76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2666202" y="3962406"/>
            <a:ext cx="839003" cy="229393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733800" y="3810000"/>
            <a:ext cx="1219200" cy="76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Documents and Settings\User\My Documents\Downloads\300px-Tuna_Gills_in_Situ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795790"/>
            <a:ext cx="2057400" cy="2199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Documents and Settings\User\My Documents\Downloads\Common-toad-tadpole-with-front-and-back-legs-on-a-submerged-decaying-leaf.jpg"/>
          <p:cNvPicPr>
            <a:picLocks noChangeAspect="1" noChangeArrowheads="1"/>
          </p:cNvPicPr>
          <p:nvPr/>
        </p:nvPicPr>
        <p:blipFill>
          <a:blip r:embed="rId3"/>
          <a:srcRect l="6923" t="18519" r="10615" b="14815"/>
          <a:stretch>
            <a:fillRect/>
          </a:stretch>
        </p:blipFill>
        <p:spPr bwMode="auto">
          <a:xfrm>
            <a:off x="2438400" y="685800"/>
            <a:ext cx="23622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28600" y="381000"/>
            <a:ext cx="2286000" cy="990600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F:\animated\Moving-picture-breathing-lungs-animated-gif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36264" y="4826407"/>
            <a:ext cx="2116736" cy="151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F:\animated\penguin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89560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-171450" y="3995409"/>
            <a:ext cx="24765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কোন শ্রে</a:t>
            </a:r>
            <a:r>
              <a:rPr lang="bn-IN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দেখতে পাওয়া যায়?  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24000" y="4495800"/>
            <a:ext cx="1447800" cy="11430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0" y="2667000"/>
            <a:ext cx="2057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কিসের সাহায্যে শ্বাস কার্য চালায়?  </a:t>
            </a:r>
            <a:endParaRPr lang="en-US" sz="2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2267" y="2143780"/>
            <a:ext cx="364793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বৈশিষ্ট্য দেখতে পাচ্ছ?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971800" y="2133600"/>
            <a:ext cx="2819400" cy="2362200"/>
          </a:xfrm>
          <a:prstGeom prst="line">
            <a:avLst/>
          </a:prstGeom>
          <a:ln w="7620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72267" y="4876800"/>
            <a:ext cx="311453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শ্রে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?২টি বৈশিষ্ট্য বল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583290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? কোন কোন শ্রে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ণির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দেখা যায়? 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22" y="350661"/>
            <a:ext cx="2625777" cy="2041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84477"/>
              </p:ext>
            </p:extLst>
          </p:nvPr>
        </p:nvGraphicFramePr>
        <p:xfrm>
          <a:off x="301668" y="1981200"/>
          <a:ext cx="8534400" cy="4053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63520"/>
                <a:gridCol w="1219200"/>
                <a:gridCol w="2032000"/>
                <a:gridCol w="1381760"/>
                <a:gridCol w="113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সাপ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ইলিশ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মাছ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ছাগল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কুনো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ব্যাঙ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লোম 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পালক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আঁইশ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পাখনা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আছে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সহজে দাঁত দেখা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যায় 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354903"/>
            <a:ext cx="3031073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106268"/>
            <a:ext cx="8720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ছকটি বৈশিষ্ট্য অনুযায়ী টিক চিহ্ন দিয়ে পূরণ কর</a:t>
            </a:r>
            <a:r>
              <a:rPr lang="bn-BD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34290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b="1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solidFill>
                <a:srgbClr val="66330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মৎস্য ।</a:t>
            </a:r>
            <a:endParaRPr lang="bn-BD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উভচর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সরীসৃপ।</a:t>
            </a:r>
            <a:endParaRPr lang="bn-IN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পক্ষী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স্তন্যপায়ী </a:t>
            </a:r>
            <a:r>
              <a:rPr lang="bn-IN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740" y="457200"/>
            <a:ext cx="3903260" cy="6019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574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61F9E7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1500" b="1" dirty="0">
              <a:solidFill>
                <a:srgbClr val="61F9E7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429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B5E59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rgbClr val="B5E59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3622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CC9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65760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99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rgbClr val="FF99C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81"/>
            <a:ext cx="3733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7848600" cy="59436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275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923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33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76400" y="2286000"/>
            <a:ext cx="22860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ষষ্ঠ শ্রে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 পাঠ-১০</a:t>
            </a:r>
            <a:endParaRPr lang="bn-BD" sz="2800" b="1" dirty="0" smtClean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286000"/>
            <a:ext cx="33528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আফরোজা নাসরীন  সুলতানা </a:t>
            </a:r>
          </a:p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রংপুর জিলা স্কুল, রংপুর। </a:t>
            </a:r>
            <a:endParaRPr lang="en-US" sz="28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n w="1143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My Documents\Downloads\url.png"/>
          <p:cNvPicPr>
            <a:picLocks noChangeAspect="1" noChangeArrowheads="1"/>
          </p:cNvPicPr>
          <p:nvPr/>
        </p:nvPicPr>
        <p:blipFill>
          <a:blip r:embed="rId4" cstate="print"/>
          <a:srcRect b="20588"/>
          <a:stretch>
            <a:fillRect/>
          </a:stretch>
        </p:blipFill>
        <p:spPr bwMode="auto">
          <a:xfrm>
            <a:off x="3503634" y="3032615"/>
            <a:ext cx="1905001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animated\Animated Ques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255" y="3048000"/>
            <a:ext cx="1905000" cy="1752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2743200" y="2895600"/>
            <a:ext cx="9906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924300" y="2705100"/>
            <a:ext cx="990600" cy="1588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34000" y="2667000"/>
            <a:ext cx="838200" cy="7620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4419600"/>
            <a:ext cx="838200" cy="6096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971800" y="4419600"/>
            <a:ext cx="762000" cy="685800"/>
          </a:xfrm>
          <a:prstGeom prst="straightConnector1">
            <a:avLst/>
          </a:prstGeom>
          <a:ln w="76200">
            <a:solidFill>
              <a:srgbClr val="0000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2476" y="2839316"/>
            <a:ext cx="2055835" cy="213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ণির </a:t>
            </a:r>
          </a:p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6080" y="3675284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73939"/>
              </p:ext>
            </p:extLst>
          </p:nvPr>
        </p:nvGraphicFramePr>
        <p:xfrm>
          <a:off x="3963194" y="29934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3194" y="29934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আফরোজা,রংপুর ।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65" name="Picture 41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3519487"/>
            <a:ext cx="2714625" cy="3019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9" y="3699365"/>
            <a:ext cx="2857500" cy="2781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93" y="751681"/>
            <a:ext cx="2857500" cy="2677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" y="1249493"/>
            <a:ext cx="249766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2401"/>
            <a:ext cx="3192594" cy="2058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286000"/>
            <a:ext cx="4953000" cy="419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599" y="762000"/>
            <a:ext cx="7239001" cy="10948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মেরুদণ্ডী প্রাণীর শ্রে</a:t>
            </a:r>
            <a:r>
              <a:rPr lang="bn-I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endParaRPr lang="en-US" sz="8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6019800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3200" b="1" dirty="0" smtClean="0">
                <a:ln w="11430"/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- 18</a:t>
            </a:r>
            <a:endParaRPr lang="bn-BD" sz="3200" b="1" dirty="0">
              <a:ln w="11430"/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3505200" cy="990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68580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মেরুদন্ডী প্রাণীদের বৈশিষ্ট্য বলতে পারবে।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শ্রে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মেরুদন্ডী প্রাণীদের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  </a:t>
            </a:r>
          </a:p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বিভক্ত করতে পারবে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animated\Tropical+Animated-3465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5" y="1119115"/>
            <a:ext cx="3810000" cy="2233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User\My Documents\Downloads\animated_fis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5" y="2362201"/>
            <a:ext cx="2286000" cy="685801"/>
          </a:xfrm>
          <a:prstGeom prst="rect">
            <a:avLst/>
          </a:prstGeom>
          <a:noFill/>
        </p:spPr>
      </p:pic>
      <p:pic>
        <p:nvPicPr>
          <p:cNvPr id="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255" y="2590801"/>
            <a:ext cx="1752600" cy="533400"/>
          </a:xfrm>
          <a:prstGeom prst="rect">
            <a:avLst/>
          </a:prstGeom>
          <a:noFill/>
        </p:spPr>
      </p:pic>
      <p:pic>
        <p:nvPicPr>
          <p:cNvPr id="5" name="Picture 2" descr="C:\Documents and Settings\User\My Documents\Downloads\y2419e06.jpg"/>
          <p:cNvPicPr>
            <a:picLocks noChangeAspect="1" noChangeArrowheads="1"/>
          </p:cNvPicPr>
          <p:nvPr/>
        </p:nvPicPr>
        <p:blipFill rotWithShape="1">
          <a:blip r:embed="rId6"/>
          <a:srcRect t="2106" b="10634"/>
          <a:stretch/>
        </p:blipFill>
        <p:spPr bwMode="auto">
          <a:xfrm>
            <a:off x="4995003" y="4035809"/>
            <a:ext cx="3733800" cy="2127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User\My Documents\Downloads\fish-barbonymus-gonionot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207" y="4166853"/>
            <a:ext cx="3771900" cy="1885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228600"/>
            <a:ext cx="55626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latin typeface="NikoshBAN" pitchFamily="2" charset="0"/>
                <a:cs typeface="NikoshBAN" pitchFamily="2" charset="0"/>
              </a:rPr>
              <a:t>ণী</a:t>
            </a:r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b="1" dirty="0" smtClean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b="1" dirty="0" smtClean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  </a:t>
            </a:r>
            <a:endParaRPr lang="en-US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7578" y="350519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পাখনার 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সাঁতার কাটে  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2192" y="6128657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বেশীরভাগ মাছের </a:t>
            </a:r>
            <a:r>
              <a:rPr lang="bn-BD" sz="32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আঁইশ থাকে </a:t>
            </a:r>
            <a:endParaRPr lang="en-US" sz="3200" b="1" dirty="0">
              <a:ln w="11430"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403" y="6163552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কিছু মাছের আঁইশ </a:t>
            </a:r>
            <a:r>
              <a:rPr lang="bn-BD" sz="3200" b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 </a:t>
            </a:r>
            <a:endParaRPr lang="en-US" sz="3200" b="1" dirty="0">
              <a:ln w="1143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817" y="3352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ফুলকার 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শ্বাস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র্য চালায়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Documents and Settings\User\My Documents\Downloads\gillbass1.jpg"/>
          <p:cNvPicPr>
            <a:picLocks noChangeAspect="1" noChangeArrowheads="1"/>
          </p:cNvPicPr>
          <p:nvPr/>
        </p:nvPicPr>
        <p:blipFill rotWithShape="1">
          <a:blip r:embed="rId8"/>
          <a:srcRect t="11218"/>
          <a:stretch/>
        </p:blipFill>
        <p:spPr bwMode="auto">
          <a:xfrm>
            <a:off x="5122623" y="1113475"/>
            <a:ext cx="3657600" cy="206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User\My Documents\Downloads\13908.jpg"/>
          <p:cNvPicPr>
            <a:picLocks noChangeAspect="1" noChangeArrowheads="1"/>
          </p:cNvPicPr>
          <p:nvPr/>
        </p:nvPicPr>
        <p:blipFill rotWithShape="1">
          <a:blip r:embed="rId9" cstate="print"/>
          <a:srcRect t="12037"/>
          <a:stretch/>
        </p:blipFill>
        <p:spPr bwMode="auto">
          <a:xfrm>
            <a:off x="4992849" y="4018665"/>
            <a:ext cx="3840018" cy="21448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172536" y="228600"/>
            <a:ext cx="2570328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মৎস্য 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3262" y="2178040"/>
            <a:ext cx="472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বাস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ownloads\rainfro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14" y="851888"/>
            <a:ext cx="3522828" cy="2119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Documents and Settings\User\My Documents\Downloads\animated_frog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263520"/>
            <a:ext cx="1247571" cy="107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User\My Documents\Downloads\frog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233" y="3935689"/>
            <a:ext cx="3350167" cy="1981199"/>
          </a:xfrm>
          <a:prstGeom prst="round2DiagRect">
            <a:avLst>
              <a:gd name="adj1" fmla="val 16667"/>
              <a:gd name="adj2" fmla="val 11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Documents and Settings\User\My Documents\My Pictures\1.JPG"/>
          <p:cNvPicPr>
            <a:picLocks noChangeAspect="1" noChangeArrowheads="1"/>
          </p:cNvPicPr>
          <p:nvPr/>
        </p:nvPicPr>
        <p:blipFill>
          <a:blip r:embed="rId6"/>
          <a:srcRect l="9375" t="8333" r="46875" b="33333"/>
          <a:stretch>
            <a:fillRect/>
          </a:stretch>
        </p:blipFill>
        <p:spPr bwMode="auto">
          <a:xfrm>
            <a:off x="302525" y="3810000"/>
            <a:ext cx="3162300" cy="2009391"/>
          </a:xfrm>
          <a:prstGeom prst="round2DiagRect">
            <a:avLst>
              <a:gd name="adj1" fmla="val 16667"/>
              <a:gd name="adj2" fmla="val 121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93460">
            <a:off x="1572722" y="3995135"/>
            <a:ext cx="621905" cy="106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66785" y="228599"/>
            <a:ext cx="5181600" cy="4147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b="1" dirty="0" smtClean="0">
                <a:ln w="11430"/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তে কী কী বৈশিষ্ট্য দেখতে পাচ্ছ?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25" y="3126782"/>
            <a:ext cx="343127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বস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বাস 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1371" y="3224367"/>
            <a:ext cx="36195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জীবনের কিছু সময়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ডাঙ্গায় </a:t>
            </a:r>
            <a:r>
              <a:rPr lang="bn-IN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b="1" dirty="0" smtClean="0">
                <a:ln w="11430"/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4815" y="6084189"/>
            <a:ext cx="3558802" cy="6239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এদের ত্বকে লোম,আঁইশ, বা পালক থাকে না। 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671" y="6032212"/>
            <a:ext cx="3438729" cy="675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দুই জোড়া পা থাকে,পায়ের আঙ্গুলে </a:t>
            </a:r>
            <a:r>
              <a:rPr lang="bn-BD" sz="24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নখ নেই  </a:t>
            </a:r>
            <a:endParaRPr lang="en-US" sz="24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928" y="5753989"/>
            <a:ext cx="351259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ব্যাঙ্গাচি অবস্থায় এরা ফুলকার সাহায্যে শ্বাসকার্য চালায়।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797635"/>
            <a:ext cx="349212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পরিণত অবস্থায়  </a:t>
            </a:r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ফুসফুসের সাহায্যে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শ্বাস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 নেয়</a:t>
            </a:r>
            <a:endParaRPr lang="en-US" sz="2800" b="1" dirty="0">
              <a:ln w="1143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1953681" y="3131247"/>
            <a:ext cx="5043294" cy="914400"/>
          </a:xfrm>
          <a:prstGeom prst="rect">
            <a:avLst/>
          </a:prstGeom>
          <a:noFill/>
        </p:spPr>
        <p:txBody>
          <a:bodyPr vert="wordArtVert" wrap="none" rtlCol="0">
            <a:prstTxWarp prst="textInflate">
              <a:avLst>
                <a:gd name="adj" fmla="val 84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 শ্রে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C:\Documents and Settings\User\My Documents\Downloads\SuperStock_4179-13929.jpg"/>
          <p:cNvPicPr>
            <a:picLocks noChangeAspect="1" noChangeArrowheads="1"/>
          </p:cNvPicPr>
          <p:nvPr/>
        </p:nvPicPr>
        <p:blipFill>
          <a:blip r:embed="rId8" cstate="print"/>
          <a:srcRect l="14000" r="7143" b="6800"/>
          <a:stretch>
            <a:fillRect/>
          </a:stretch>
        </p:blipFill>
        <p:spPr bwMode="auto">
          <a:xfrm>
            <a:off x="389814" y="3810000"/>
            <a:ext cx="893442" cy="54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C:\Documents and Settings\User\My Documents\Downloads\Female_Cane_Toad_(Bufo_marinus)_dissection_-_(3).jpg"/>
          <p:cNvPicPr>
            <a:picLocks noChangeAspect="1" noChangeArrowheads="1"/>
          </p:cNvPicPr>
          <p:nvPr/>
        </p:nvPicPr>
        <p:blipFill>
          <a:blip r:embed="rId9" cstate="print"/>
          <a:srcRect l="28438" t="15000" r="21875" b="16250"/>
          <a:stretch>
            <a:fillRect/>
          </a:stretch>
        </p:blipFill>
        <p:spPr bwMode="auto">
          <a:xfrm>
            <a:off x="2541268" y="4357495"/>
            <a:ext cx="4572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15" y="851888"/>
            <a:ext cx="3469585" cy="2173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7010400" cy="685800"/>
          </a:xfrm>
          <a:prstGeom prst="rect">
            <a:avLst/>
          </a:prstGeom>
        </p:spPr>
        <p:txBody>
          <a:bodyPr wrap="none">
            <a:prstTxWarp prst="textInflate">
              <a:avLst>
                <a:gd name="adj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প্রা</a:t>
            </a:r>
            <a:r>
              <a:rPr lang="bn-IN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ণিগুলো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কী বৈশিষ্ট্য দেখতে পাচ্ছ?   </a:t>
            </a: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User\My Documents\Downloads\220px-Eastern_Brown_Snake_-_Kempsey_N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09800"/>
            <a:ext cx="304800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Documents and Settings\User\My Documents\Downloads\crocod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0"/>
            <a:ext cx="3048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My Documents\Downloads\2563379193_49e84b8cda.jpg"/>
          <p:cNvPicPr>
            <a:picLocks noChangeAspect="1" noChangeArrowheads="1"/>
          </p:cNvPicPr>
          <p:nvPr/>
        </p:nvPicPr>
        <p:blipFill>
          <a:blip r:embed="rId4"/>
          <a:srcRect l="5600" t="16400" r="23600"/>
          <a:stretch>
            <a:fillRect/>
          </a:stretch>
        </p:blipFill>
        <p:spPr bwMode="auto">
          <a:xfrm>
            <a:off x="3231288" y="2209800"/>
            <a:ext cx="3048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My Documents\Downloads\house-liza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90595"/>
            <a:ext cx="3124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ser\My Documents\Downloads\Moving-picture-breathing-lungs-animated-gi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983219">
            <a:off x="4043639" y="3244371"/>
            <a:ext cx="470322" cy="63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3078888" y="2081284"/>
            <a:ext cx="3352800" cy="297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Documents and Settings\User\My Documents\Downloads\snake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9888" y="2271355"/>
            <a:ext cx="2590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350174" y="3505200"/>
            <a:ext cx="248902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বুকে ভর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দিয়ে চ</a:t>
            </a:r>
            <a:r>
              <a:rPr lang="bn-IN" sz="2800" b="1" dirty="0" smtClean="0">
                <a:ln w="11430"/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6390082"/>
            <a:ext cx="23923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আঙ্গুলে নখ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আছে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9" y="3562195"/>
            <a:ext cx="31011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 ফুটে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বাচ্চা বের হয় 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903893"/>
            <a:ext cx="28344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BD" sz="2800" b="1" dirty="0" smtClean="0">
                <a:ln w="11430"/>
                <a:latin typeface="NikoshBAN" pitchFamily="2" charset="0"/>
                <a:cs typeface="NikoshBAN" pitchFamily="2" charset="0"/>
              </a:rPr>
              <a:t>সাহায্যে শ্বাস কার্য চালায়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1864" y="838200"/>
            <a:ext cx="3200400" cy="82653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 শ্রে</a:t>
            </a:r>
            <a:r>
              <a:rPr lang="bn-IN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bn-BD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9/29/2014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।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6549E-6 L 0.30833 -0.20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1667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9565E-7 L -0.34497 -0.19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2083 0.2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1788 0.23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656</Words>
  <Application>Microsoft Office PowerPoint</Application>
  <PresentationFormat>On-screen Show (4:3)</PresentationFormat>
  <Paragraphs>170</Paragraphs>
  <Slides>17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Science_6_Classification of vertebreate</dc:subject>
  <dc:creator>Afroza nasreen sultana</dc:creator>
  <cp:lastModifiedBy>User</cp:lastModifiedBy>
  <cp:revision>52</cp:revision>
  <dcterms:created xsi:type="dcterms:W3CDTF">2006-08-16T00:00:00Z</dcterms:created>
  <dcterms:modified xsi:type="dcterms:W3CDTF">2014-12-02T16:41:17Z</dcterms:modified>
</cp:coreProperties>
</file>